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42" r:id="rId5"/>
    <p:sldId id="389" r:id="rId6"/>
    <p:sldId id="375" r:id="rId7"/>
    <p:sldId id="376" r:id="rId8"/>
    <p:sldId id="383" r:id="rId9"/>
    <p:sldId id="385" r:id="rId10"/>
    <p:sldId id="390" r:id="rId11"/>
    <p:sldId id="387" r:id="rId12"/>
    <p:sldId id="386" r:id="rId13"/>
    <p:sldId id="391" r:id="rId14"/>
    <p:sldId id="377" r:id="rId15"/>
    <p:sldId id="380" r:id="rId16"/>
    <p:sldId id="3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104" d="100"/>
          <a:sy n="104" d="100"/>
        </p:scale>
        <p:origin x="120"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4821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Limitations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958559"/>
          </a:xfrm>
        </p:spPr>
        <p:txBody>
          <a:bodyPr>
            <a:normAutofit/>
          </a:bodyPr>
          <a:lstStyle/>
          <a:p>
            <a:r>
              <a:rPr lang="en-US" sz="1700" dirty="0"/>
              <a:t>Because All-Star selections are partially based on fan-voting and manager selections, it is not exactly one-to-one that the best statistical players each season are selected as All-Stars</a:t>
            </a:r>
          </a:p>
          <a:p>
            <a:r>
              <a:rPr lang="en-US" sz="1700" dirty="0"/>
              <a:t>Some factors that influence All-Star selections are the size of a team’s fanbase, team success, prior achievements, and name recognition.  Each of these adds bias that affects our model</a:t>
            </a:r>
          </a:p>
          <a:p>
            <a:r>
              <a:rPr lang="en-US" sz="1700" dirty="0"/>
              <a:t>Only 40 batters are selected as All-Stars each season out of hundreds of players, so the dataset is very imbalanced, which can affect our model’s performance</a:t>
            </a:r>
          </a:p>
          <a:p>
            <a:r>
              <a:rPr lang="en-US" sz="1700" dirty="0"/>
              <a:t>We attempted to combat these limitations by using SMOTE and adding new stats including end-of-season standings for </a:t>
            </a:r>
            <a:r>
              <a:rPr lang="en-US" sz="1700"/>
              <a:t>each player’s team</a:t>
            </a:r>
            <a:endParaRPr lang="en-US" sz="1700" dirty="0"/>
          </a:p>
        </p:txBody>
      </p:sp>
      <p:pic>
        <p:nvPicPr>
          <p:cNvPr id="1026" name="Picture 2">
            <a:extLst>
              <a:ext uri="{FF2B5EF4-FFF2-40B4-BE49-F238E27FC236}">
                <a16:creationId xmlns:a16="http://schemas.microsoft.com/office/drawing/2014/main" id="{572F4A32-D199-5DDA-5CE4-7631178E81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2160" y="3464878"/>
            <a:ext cx="2856865" cy="142843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spTree>
    <p:extLst>
      <p:ext uri="{BB962C8B-B14F-4D97-AF65-F5344CB8AC3E}">
        <p14:creationId xmlns:p14="http://schemas.microsoft.com/office/powerpoint/2010/main" val="300057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a:extLst>
              <a:ext uri="{FF2B5EF4-FFF2-40B4-BE49-F238E27FC236}">
                <a16:creationId xmlns:a16="http://schemas.microsoft.com/office/drawing/2014/main" id="{73630349-1365-6F15-13FC-8AA3DD7C1909}"/>
              </a:ext>
            </a:extLst>
          </p:cNvPr>
          <p:cNvPicPr>
            <a:picLocks noChangeAspect="1"/>
          </p:cNvPicPr>
          <p:nvPr/>
        </p:nvPicPr>
        <p:blipFill>
          <a:blip r:embed="rId3"/>
          <a:srcRect/>
          <a:stretch/>
        </p:blipFill>
        <p:spPr>
          <a:xfrm>
            <a:off x="8455641" y="2465388"/>
            <a:ext cx="272990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Tree>
    <p:extLst>
      <p:ext uri="{BB962C8B-B14F-4D97-AF65-F5344CB8AC3E}">
        <p14:creationId xmlns:p14="http://schemas.microsoft.com/office/powerpoint/2010/main" val="272805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pic>
        <p:nvPicPr>
          <p:cNvPr id="2" name="Video 8" descr="Baseball Ball">
            <a:extLst>
              <a:ext uri="{FF2B5EF4-FFF2-40B4-BE49-F238E27FC236}">
                <a16:creationId xmlns:a16="http://schemas.microsoft.com/office/drawing/2014/main" id="{5E32CA42-5447-F320-CA01-3350E0648FF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6184" r="5267" b="-1"/>
          <a:stretch/>
        </p:blipFill>
        <p:spPr>
          <a:xfrm>
            <a:off x="6497638" y="336550"/>
            <a:ext cx="5322887" cy="6184900"/>
          </a:xfrm>
          <a:prstGeom prst="rect">
            <a:avLst/>
          </a:prstGeom>
          <a:noFill/>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Analyze results and change parameters of models to boost performance</a:t>
            </a:r>
          </a:p>
          <a:p>
            <a:pPr marL="342900" lvl="1" indent="-342900">
              <a:buFont typeface="+mj-lt"/>
              <a:buAutoNum type="arabicPeriod"/>
            </a:pPr>
            <a:r>
              <a:rPr lang="en-US" dirty="0">
                <a:solidFill>
                  <a:schemeClr val="accent3"/>
                </a:solidFill>
              </a:rPr>
              <a:t>Create visualizations to show results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7F08-275D-B095-C762-03B5C2CD3B8D}"/>
              </a:ext>
            </a:extLst>
          </p:cNvPr>
          <p:cNvSpPr>
            <a:spLocks noGrp="1"/>
          </p:cNvSpPr>
          <p:nvPr>
            <p:ph type="title"/>
          </p:nvPr>
        </p:nvSpPr>
        <p:spPr>
          <a:xfrm>
            <a:off x="733562" y="433906"/>
            <a:ext cx="10515601" cy="1327464"/>
          </a:xfrm>
        </p:spPr>
        <p:txBody>
          <a:bodyPr anchor="b">
            <a:normAutofit/>
          </a:bodyPr>
          <a:lstStyle/>
          <a:p>
            <a:r>
              <a:rPr lang="en-US" dirty="0"/>
              <a:t>Identify PIE Scores and Outliers</a:t>
            </a:r>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2"/>
          <a:stretch>
            <a:fillRect/>
          </a:stretch>
        </p:blipFill>
        <p:spPr>
          <a:xfrm>
            <a:off x="4612294" y="2233313"/>
            <a:ext cx="6434963" cy="4102289"/>
          </a:xfrm>
          <a:prstGeom prst="rect">
            <a:avLst/>
          </a:prstGeom>
          <a:noFill/>
        </p:spPr>
      </p:pic>
      <p:sp>
        <p:nvSpPr>
          <p:cNvPr id="13" name="Slide Number Placeholder 4">
            <a:extLst>
              <a:ext uri="{FF2B5EF4-FFF2-40B4-BE49-F238E27FC236}">
                <a16:creationId xmlns:a16="http://schemas.microsoft.com/office/drawing/2014/main" id="{A53906D0-9AC6-5798-C60F-CCE3233D1B2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5" name="Slide Number Placeholder 4" hidden="1">
            <a:extLst>
              <a:ext uri="{FF2B5EF4-FFF2-40B4-BE49-F238E27FC236}">
                <a16:creationId xmlns:a16="http://schemas.microsoft.com/office/drawing/2014/main" id="{A93576B1-2802-A130-5557-F8E94CC7F67F}"/>
              </a:ext>
            </a:extLst>
          </p:cNvPr>
          <p:cNvSpPr>
            <a:spLocks noGrp="1"/>
          </p:cNvSpPr>
          <p:nvPr>
            <p:ph type="sldNum" sz="quarter" idx="4294967295"/>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8" name="Content Placeholder 7">
            <a:extLst>
              <a:ext uri="{FF2B5EF4-FFF2-40B4-BE49-F238E27FC236}">
                <a16:creationId xmlns:a16="http://schemas.microsoft.com/office/drawing/2014/main" id="{7005C71D-371A-0EFF-70C0-3ED28FAD0BD2}"/>
              </a:ext>
            </a:extLst>
          </p:cNvPr>
          <p:cNvSpPr>
            <a:spLocks noGrp="1"/>
          </p:cNvSpPr>
          <p:nvPr>
            <p:ph sz="quarter" idx="37"/>
          </p:nvPr>
        </p:nvSpPr>
        <p:spPr>
          <a:xfrm>
            <a:off x="822053" y="2608329"/>
            <a:ext cx="3248503" cy="4102289"/>
          </a:xfrm>
        </p:spPr>
        <p:txBody>
          <a:bodyPr/>
          <a:lstStyle/>
          <a:p>
            <a:pPr marL="285750" indent="-285750">
              <a:buClr>
                <a:schemeClr val="accent3"/>
              </a:buClr>
              <a:buFont typeface="Arial" panose="020B0604020202020204" pitchFamily="34" charset="0"/>
              <a:buChar char="•"/>
            </a:pPr>
            <a:r>
              <a:rPr lang="en-US" dirty="0"/>
              <a:t>Due to the nature and fan bias of All-Star selections, we used their PIE score to evaluate each player</a:t>
            </a:r>
          </a:p>
          <a:p>
            <a:pPr marL="285750" indent="-285750">
              <a:buClr>
                <a:schemeClr val="accent3"/>
              </a:buClr>
              <a:buFont typeface="Arial" panose="020B0604020202020204" pitchFamily="34" charset="0"/>
              <a:buChar char="•"/>
            </a:pPr>
            <a:r>
              <a:rPr lang="en-US" dirty="0"/>
              <a:t>The scores were then plotted using a scatter plot to identify potential outliers that could distort the data and affect the model’s accuracy</a:t>
            </a:r>
          </a:p>
        </p:txBody>
      </p:sp>
    </p:spTree>
    <p:extLst>
      <p:ext uri="{BB962C8B-B14F-4D97-AF65-F5344CB8AC3E}">
        <p14:creationId xmlns:p14="http://schemas.microsoft.com/office/powerpoint/2010/main" val="373513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extLst>
      <p:ext uri="{BB962C8B-B14F-4D97-AF65-F5344CB8AC3E}">
        <p14:creationId xmlns:p14="http://schemas.microsoft.com/office/powerpoint/2010/main" val="55012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741680" y="2884877"/>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using screenshots</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65CA074E-623F-1472-5891-CD7065ED8F6A}"/>
              </a:ext>
            </a:extLst>
          </p:cNvPr>
          <p:cNvPicPr>
            <a:picLocks noChangeAspect="1"/>
          </p:cNvPicPr>
          <p:nvPr/>
        </p:nvPicPr>
        <p:blipFill>
          <a:blip r:embed="rId3"/>
          <a:stretch>
            <a:fillRect/>
          </a:stretch>
        </p:blipFill>
        <p:spPr>
          <a:xfrm>
            <a:off x="7848304" y="2796663"/>
            <a:ext cx="3930388" cy="2857499"/>
          </a:xfrm>
          <a:prstGeom prst="rect">
            <a:avLst/>
          </a:prstGeom>
        </p:spPr>
      </p:pic>
      <p:sp>
        <p:nvSpPr>
          <p:cNvPr id="15" name="Rectangle 14">
            <a:extLst>
              <a:ext uri="{FF2B5EF4-FFF2-40B4-BE49-F238E27FC236}">
                <a16:creationId xmlns:a16="http://schemas.microsoft.com/office/drawing/2014/main" id="{14DF2751-7143-9D23-E070-A64FE2E87175}"/>
              </a:ext>
            </a:extLst>
          </p:cNvPr>
          <p:cNvSpPr/>
          <p:nvPr/>
        </p:nvSpPr>
        <p:spPr>
          <a:xfrm>
            <a:off x="4695112" y="2796662"/>
            <a:ext cx="3000375" cy="2857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descr="A graph showing a number of dots&#10;&#10;Description automatically generated">
            <a:extLst>
              <a:ext uri="{FF2B5EF4-FFF2-40B4-BE49-F238E27FC236}">
                <a16:creationId xmlns:a16="http://schemas.microsoft.com/office/drawing/2014/main" id="{ACFC5D15-2AF3-C51D-F0FC-55CBFF2FB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762" y="2826507"/>
            <a:ext cx="2266950" cy="2779395"/>
          </a:xfrm>
          <a:prstGeom prst="rect">
            <a:avLst/>
          </a:prstGeom>
        </p:spPr>
      </p:pic>
      <p:pic>
        <p:nvPicPr>
          <p:cNvPr id="17" name="Picture 16" descr="A close up of a number&#10;&#10;Description automatically generated">
            <a:extLst>
              <a:ext uri="{FF2B5EF4-FFF2-40B4-BE49-F238E27FC236}">
                <a16:creationId xmlns:a16="http://schemas.microsoft.com/office/drawing/2014/main" id="{87E28FA3-D3B4-5F22-6192-26EB196F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162" y="2836667"/>
            <a:ext cx="666750" cy="2369185"/>
          </a:xfrm>
          <a:prstGeom prst="rect">
            <a:avLst/>
          </a:prstGeom>
        </p:spPr>
      </p:pic>
    </p:spTree>
    <p:extLst>
      <p:ext uri="{BB962C8B-B14F-4D97-AF65-F5344CB8AC3E}">
        <p14:creationId xmlns:p14="http://schemas.microsoft.com/office/powerpoint/2010/main" val="2624426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174</TotalTime>
  <Words>871</Words>
  <Application>Microsoft Office PowerPoint</Application>
  <PresentationFormat>Widescreen</PresentationFormat>
  <Paragraphs>97</Paragraphs>
  <Slides>13</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Identify PIE Scores and Outliers</vt:lpstr>
      <vt:lpstr>Creating, running and upgrading  Ml models</vt:lpstr>
      <vt:lpstr>Creating visualizations</vt:lpstr>
      <vt:lpstr>Limitations</vt:lpstr>
      <vt:lpstr>Our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Christian Albertini</cp:lastModifiedBy>
  <cp:revision>16</cp:revision>
  <dcterms:created xsi:type="dcterms:W3CDTF">2024-09-17T22:07:55Z</dcterms:created>
  <dcterms:modified xsi:type="dcterms:W3CDTF">2024-09-18T22:32:55Z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